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62" r:id="rId12"/>
    <p:sldId id="278" r:id="rId13"/>
    <p:sldId id="267" r:id="rId14"/>
    <p:sldId id="270" r:id="rId15"/>
    <p:sldId id="271" r:id="rId16"/>
    <p:sldId id="269" r:id="rId17"/>
    <p:sldId id="272" r:id="rId18"/>
    <p:sldId id="273" r:id="rId19"/>
    <p:sldId id="274" r:id="rId20"/>
    <p:sldId id="277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0EF5ACE-3498-4B91-AEB3-26E69A87CDE1}">
          <p14:sldIdLst>
            <p14:sldId id="256"/>
            <p14:sldId id="258"/>
            <p14:sldId id="257"/>
            <p14:sldId id="259"/>
            <p14:sldId id="260"/>
            <p14:sldId id="261"/>
            <p14:sldId id="265"/>
            <p14:sldId id="263"/>
            <p14:sldId id="264"/>
            <p14:sldId id="266"/>
            <p14:sldId id="262"/>
            <p14:sldId id="278"/>
            <p14:sldId id="267"/>
            <p14:sldId id="270"/>
            <p14:sldId id="271"/>
            <p14:sldId id="269"/>
            <p14:sldId id="272"/>
            <p14:sldId id="273"/>
            <p14:sldId id="274"/>
            <p14:sldId id="277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Рязанов" initials="ДР" lastIdx="5" clrIdx="0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C9F"/>
    <a:srgbClr val="5C96A9"/>
    <a:srgbClr val="76A6B9"/>
    <a:srgbClr val="000C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7" autoAdjust="0"/>
  </p:normalViewPr>
  <p:slideViewPr>
    <p:cSldViewPr snapToGrid="0">
      <p:cViewPr varScale="1">
        <p:scale>
          <a:sx n="98" d="100"/>
          <a:sy n="98" d="100"/>
        </p:scale>
        <p:origin x="102" y="3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1ACB-0C78-4B3C-B583-63F1615840A9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4B4C-F1AB-4566-800F-DCE58AA7E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3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Презентация для краткого представления проекта </a:t>
            </a:r>
            <a:r>
              <a:rPr lang="en-US" dirty="0"/>
              <a:t>Smart Home System.</a:t>
            </a:r>
            <a:r>
              <a:rPr lang="ru-RU" dirty="0"/>
              <a:t> Для подробного ознакомления рекомендуется прочтение документации на </a:t>
            </a:r>
            <a:r>
              <a:rPr lang="ru-RU" dirty="0" err="1"/>
              <a:t>гитхабе</a:t>
            </a:r>
            <a:r>
              <a:rPr lang="ru-RU" dirty="0"/>
              <a:t>: </a:t>
            </a:r>
            <a:r>
              <a:rPr lang="en-US" dirty="0"/>
              <a:t>https://github.com/MrRyabena/SmartHomeSystem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5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2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5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5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3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4.png"/><Relationship Id="rId7" Type="http://schemas.openxmlformats.org/officeDocument/2006/relationships/image" Target="../media/image27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hyperlink" Target="mailto:daniilrazanov82349@gmail.com" TargetMode="External"/><Relationship Id="rId5" Type="http://schemas.openxmlformats.org/officeDocument/2006/relationships/hyperlink" Target="https://t.me/MrRyabena" TargetMode="External"/><Relationship Id="rId4" Type="http://schemas.openxmlformats.org/officeDocument/2006/relationships/hyperlink" Target="https://github.com/MrRyabena/SmartHome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/>
            </a:gs>
            <a:gs pos="100000">
              <a:schemeClr val="accent5">
                <a:lumMod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4E626C-4372-4967-99E7-A5734EBF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3" y="695287"/>
            <a:ext cx="6858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60BC2-5A50-4D74-AFB0-CBFD7047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24" y="584287"/>
            <a:ext cx="9414551" cy="11414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Smart Home System</a:t>
            </a:r>
            <a:endParaRPr lang="ru-RU" sz="6600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E9CB-CB46-4147-B274-63BDB731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6" y="617620"/>
            <a:ext cx="10905688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 микроконтроллеру могут подключаться датчики, различные устройства и другие контроллеры.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обрабатывает данные и регулирует устройства.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взаимодействия с системой и пользователем микроконтроллер связывается с сервером по </a:t>
            </a:r>
            <a:r>
              <a:rPr lang="en-US" dirty="0" err="1"/>
              <a:t>WiFi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FDD92-E102-45B1-B45D-EBFD57D16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238976"/>
            <a:ext cx="10905688" cy="3253899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1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14000">
              <a:schemeClr val="bg1">
                <a:shade val="63000"/>
                <a:satMod val="120000"/>
                <a:lumMod val="9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9B325C-3955-4F81-8718-1710957C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00" r="90000">
                        <a14:foregroundMark x1="45100" y1="64925" x2="80200" y2="55373"/>
                        <a14:foregroundMark x1="11100" y1="58731" x2="10400" y2="53955"/>
                        <a14:foregroundMark x1="4900" y1="55149" x2="4900" y2="55149"/>
                        <a14:foregroundMark x1="4000" y1="55000" x2="4000" y2="55000"/>
                        <a14:foregroundMark x1="39700" y1="65746" x2="46300" y2="61791"/>
                        <a14:foregroundMark x1="40400" y1="71343" x2="46900" y2="67612"/>
                        <a14:foregroundMark x1="45200" y1="67910" x2="84600" y2="57090"/>
                        <a14:foregroundMark x1="71000" y1="54627" x2="76300" y2="51493"/>
                        <a14:foregroundMark x1="72900" y1="54104" x2="80200" y2="53284"/>
                        <a14:backgroundMark x1="32400" y1="29552" x2="35500" y2="29179"/>
                        <a14:backgroundMark x1="33000" y1="29552" x2="54300" y2="22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" t="12851" r="4495" b="16325"/>
          <a:stretch/>
        </p:blipFill>
        <p:spPr bwMode="auto">
          <a:xfrm>
            <a:off x="836926" y="681037"/>
            <a:ext cx="2144861" cy="2140725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05A2B9-38DB-4235-B855-85F09605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4830" r="8303" b="12382"/>
          <a:stretch/>
        </p:blipFill>
        <p:spPr bwMode="auto">
          <a:xfrm>
            <a:off x="9210213" y="681037"/>
            <a:ext cx="2046240" cy="2144862"/>
          </a:xfrm>
          <a:custGeom>
            <a:avLst/>
            <a:gdLst>
              <a:gd name="connsiteX0" fmla="*/ 357484 w 2144862"/>
              <a:gd name="connsiteY0" fmla="*/ 0 h 2144862"/>
              <a:gd name="connsiteX1" fmla="*/ 1787378 w 2144862"/>
              <a:gd name="connsiteY1" fmla="*/ 0 h 2144862"/>
              <a:gd name="connsiteX2" fmla="*/ 2144862 w 2144862"/>
              <a:gd name="connsiteY2" fmla="*/ 357484 h 2144862"/>
              <a:gd name="connsiteX3" fmla="*/ 2144862 w 2144862"/>
              <a:gd name="connsiteY3" fmla="*/ 1787378 h 2144862"/>
              <a:gd name="connsiteX4" fmla="*/ 1787378 w 2144862"/>
              <a:gd name="connsiteY4" fmla="*/ 2144862 h 2144862"/>
              <a:gd name="connsiteX5" fmla="*/ 357484 w 2144862"/>
              <a:gd name="connsiteY5" fmla="*/ 2144862 h 2144862"/>
              <a:gd name="connsiteX6" fmla="*/ 0 w 2144862"/>
              <a:gd name="connsiteY6" fmla="*/ 1787378 h 2144862"/>
              <a:gd name="connsiteX7" fmla="*/ 0 w 2144862"/>
              <a:gd name="connsiteY7" fmla="*/ 357484 h 2144862"/>
              <a:gd name="connsiteX8" fmla="*/ 357484 w 2144862"/>
              <a:gd name="connsiteY8" fmla="*/ 0 h 21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862" h="2144862">
                <a:moveTo>
                  <a:pt x="357484" y="0"/>
                </a:moveTo>
                <a:lnTo>
                  <a:pt x="1787378" y="0"/>
                </a:lnTo>
                <a:cubicBezTo>
                  <a:pt x="1984811" y="0"/>
                  <a:pt x="2144862" y="160051"/>
                  <a:pt x="2144862" y="357484"/>
                </a:cubicBezTo>
                <a:lnTo>
                  <a:pt x="2144862" y="1787378"/>
                </a:lnTo>
                <a:cubicBezTo>
                  <a:pt x="2144862" y="1984811"/>
                  <a:pt x="1984811" y="2144862"/>
                  <a:pt x="1787378" y="2144862"/>
                </a:cubicBezTo>
                <a:lnTo>
                  <a:pt x="357484" y="2144862"/>
                </a:lnTo>
                <a:cubicBezTo>
                  <a:pt x="160051" y="2144862"/>
                  <a:pt x="0" y="1984811"/>
                  <a:pt x="0" y="1787378"/>
                </a:cubicBezTo>
                <a:lnTo>
                  <a:pt x="0" y="357484"/>
                </a:lnTo>
                <a:cubicBezTo>
                  <a:pt x="0" y="160051"/>
                  <a:pt x="160051" y="0"/>
                  <a:pt x="357484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FA6FC8E-F0F0-4051-8047-6E3A6AACF670}"/>
              </a:ext>
            </a:extLst>
          </p:cNvPr>
          <p:cNvSpPr/>
          <p:nvPr/>
        </p:nvSpPr>
        <p:spPr>
          <a:xfrm>
            <a:off x="3262772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EE4287AF-B15E-4BC3-9323-7DF27A8434C3}"/>
              </a:ext>
            </a:extLst>
          </p:cNvPr>
          <p:cNvSpPr/>
          <p:nvPr/>
        </p:nvSpPr>
        <p:spPr>
          <a:xfrm>
            <a:off x="7490953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0B43-09CD-4316-8CD7-FBBDEDB67BF5}"/>
              </a:ext>
            </a:extLst>
          </p:cNvPr>
          <p:cNvSpPr txBox="1"/>
          <p:nvPr/>
        </p:nvSpPr>
        <p:spPr>
          <a:xfrm>
            <a:off x="503490" y="3028890"/>
            <a:ext cx="281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Датчик углекислого газа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24121-3597-43BC-8F48-83E585C8BFDA}"/>
              </a:ext>
            </a:extLst>
          </p:cNvPr>
          <p:cNvSpPr txBox="1"/>
          <p:nvPr/>
        </p:nvSpPr>
        <p:spPr>
          <a:xfrm>
            <a:off x="8990050" y="3028890"/>
            <a:ext cx="248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Вытяжка включается автоматически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AA97112-F79B-4BB1-A41F-27E2C14D5240}"/>
              </a:ext>
            </a:extLst>
          </p:cNvPr>
          <p:cNvGrpSpPr/>
          <p:nvPr/>
        </p:nvGrpSpPr>
        <p:grpSpPr>
          <a:xfrm>
            <a:off x="836926" y="3704067"/>
            <a:ext cx="2202316" cy="2711785"/>
            <a:chOff x="4994842" y="3243379"/>
            <a:chExt cx="2202316" cy="2711785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D7F77291-E5D9-48CB-8B17-BAF5A77D1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99" t="-8299" r="-8299" b="-8299"/>
            <a:stretch/>
          </p:blipFill>
          <p:spPr bwMode="auto">
            <a:xfrm>
              <a:off x="4994842" y="3752850"/>
              <a:ext cx="2202316" cy="2202314"/>
            </a:xfrm>
            <a:custGeom>
              <a:avLst/>
              <a:gdLst>
                <a:gd name="connsiteX0" fmla="*/ 274375 w 1666907"/>
                <a:gd name="connsiteY0" fmla="*/ 0 h 1646218"/>
                <a:gd name="connsiteX1" fmla="*/ 1392532 w 1666907"/>
                <a:gd name="connsiteY1" fmla="*/ 0 h 1646218"/>
                <a:gd name="connsiteX2" fmla="*/ 1666907 w 1666907"/>
                <a:gd name="connsiteY2" fmla="*/ 274375 h 1646218"/>
                <a:gd name="connsiteX3" fmla="*/ 1666907 w 1666907"/>
                <a:gd name="connsiteY3" fmla="*/ 1371843 h 1646218"/>
                <a:gd name="connsiteX4" fmla="*/ 1392532 w 1666907"/>
                <a:gd name="connsiteY4" fmla="*/ 1646218 h 1646218"/>
                <a:gd name="connsiteX5" fmla="*/ 274375 w 1666907"/>
                <a:gd name="connsiteY5" fmla="*/ 1646218 h 1646218"/>
                <a:gd name="connsiteX6" fmla="*/ 0 w 1666907"/>
                <a:gd name="connsiteY6" fmla="*/ 1371843 h 1646218"/>
                <a:gd name="connsiteX7" fmla="*/ 0 w 1666907"/>
                <a:gd name="connsiteY7" fmla="*/ 274375 h 1646218"/>
                <a:gd name="connsiteX8" fmla="*/ 274375 w 1666907"/>
                <a:gd name="connsiteY8" fmla="*/ 0 h 16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07" h="1646218">
                  <a:moveTo>
                    <a:pt x="274375" y="0"/>
                  </a:moveTo>
                  <a:lnTo>
                    <a:pt x="1392532" y="0"/>
                  </a:lnTo>
                  <a:cubicBezTo>
                    <a:pt x="1544065" y="0"/>
                    <a:pt x="1666907" y="122842"/>
                    <a:pt x="1666907" y="274375"/>
                  </a:cubicBezTo>
                  <a:lnTo>
                    <a:pt x="1666907" y="1371843"/>
                  </a:lnTo>
                  <a:cubicBezTo>
                    <a:pt x="1666907" y="1523376"/>
                    <a:pt x="1544065" y="1646218"/>
                    <a:pt x="1392532" y="1646218"/>
                  </a:cubicBezTo>
                  <a:lnTo>
                    <a:pt x="274375" y="1646218"/>
                  </a:lnTo>
                  <a:cubicBezTo>
                    <a:pt x="122842" y="1646218"/>
                    <a:pt x="0" y="1523376"/>
                    <a:pt x="0" y="1371843"/>
                  </a:cubicBezTo>
                  <a:lnTo>
                    <a:pt x="0" y="274375"/>
                  </a:lnTo>
                  <a:cubicBezTo>
                    <a:pt x="0" y="122842"/>
                    <a:pt x="122842" y="0"/>
                    <a:pt x="274375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7646A-4060-49F6-8841-F0DC074D2019}"/>
                </a:ext>
              </a:extLst>
            </p:cNvPr>
            <p:cNvSpPr txBox="1"/>
            <p:nvPr/>
          </p:nvSpPr>
          <p:spPr>
            <a:xfrm>
              <a:off x="5582203" y="324337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2">
                      <a:lumMod val="50000"/>
                    </a:schemeClr>
                  </a:solidFill>
                </a:rPr>
                <a:t>Сервер</a:t>
              </a:r>
            </a:p>
          </p:txBody>
        </p:sp>
      </p:grpSp>
      <p:pic>
        <p:nvPicPr>
          <p:cNvPr id="5140" name="Picture 20">
            <a:extLst>
              <a:ext uri="{FF2B5EF4-FFF2-40B4-BE49-F238E27FC236}">
                <a16:creationId xmlns:a16="http://schemas.microsoft.com/office/drawing/2014/main" id="{70CD9D92-959A-4172-84E9-7D789FE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7034">
            <a:off x="2803859" y="3714159"/>
            <a:ext cx="917826" cy="6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8203CFB-7AB6-4924-BA5D-56C9DD7DCEC8}"/>
              </a:ext>
            </a:extLst>
          </p:cNvPr>
          <p:cNvGrpSpPr/>
          <p:nvPr/>
        </p:nvGrpSpPr>
        <p:grpSpPr>
          <a:xfrm>
            <a:off x="4467348" y="681037"/>
            <a:ext cx="2729810" cy="2806766"/>
            <a:chOff x="4467348" y="681037"/>
            <a:chExt cx="2729810" cy="280676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5D16123-BA2C-481E-A6A9-3D62D3F68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49" t="-7982" r="-9649" b="-7982"/>
            <a:stretch/>
          </p:blipFill>
          <p:spPr bwMode="auto">
            <a:xfrm>
              <a:off x="4994842" y="681037"/>
              <a:ext cx="2202316" cy="2140724"/>
            </a:xfrm>
            <a:custGeom>
              <a:avLst/>
              <a:gdLst>
                <a:gd name="connsiteX0" fmla="*/ 230704 w 1424020"/>
                <a:gd name="connsiteY0" fmla="*/ 0 h 1384194"/>
                <a:gd name="connsiteX1" fmla="*/ 1193316 w 1424020"/>
                <a:gd name="connsiteY1" fmla="*/ 0 h 1384194"/>
                <a:gd name="connsiteX2" fmla="*/ 1424020 w 1424020"/>
                <a:gd name="connsiteY2" fmla="*/ 230704 h 1384194"/>
                <a:gd name="connsiteX3" fmla="*/ 1424020 w 1424020"/>
                <a:gd name="connsiteY3" fmla="*/ 1153490 h 1384194"/>
                <a:gd name="connsiteX4" fmla="*/ 1193316 w 1424020"/>
                <a:gd name="connsiteY4" fmla="*/ 1384194 h 1384194"/>
                <a:gd name="connsiteX5" fmla="*/ 230704 w 1424020"/>
                <a:gd name="connsiteY5" fmla="*/ 1384194 h 1384194"/>
                <a:gd name="connsiteX6" fmla="*/ 0 w 1424020"/>
                <a:gd name="connsiteY6" fmla="*/ 1153490 h 1384194"/>
                <a:gd name="connsiteX7" fmla="*/ 0 w 1424020"/>
                <a:gd name="connsiteY7" fmla="*/ 230704 h 1384194"/>
                <a:gd name="connsiteX8" fmla="*/ 230704 w 1424020"/>
                <a:gd name="connsiteY8" fmla="*/ 0 h 13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020" h="1384194">
                  <a:moveTo>
                    <a:pt x="230704" y="0"/>
                  </a:moveTo>
                  <a:lnTo>
                    <a:pt x="1193316" y="0"/>
                  </a:lnTo>
                  <a:cubicBezTo>
                    <a:pt x="1320730" y="0"/>
                    <a:pt x="1424020" y="103290"/>
                    <a:pt x="1424020" y="230704"/>
                  </a:cubicBezTo>
                  <a:lnTo>
                    <a:pt x="1424020" y="1153490"/>
                  </a:lnTo>
                  <a:cubicBezTo>
                    <a:pt x="1424020" y="1280904"/>
                    <a:pt x="1320730" y="1384194"/>
                    <a:pt x="1193316" y="1384194"/>
                  </a:cubicBezTo>
                  <a:lnTo>
                    <a:pt x="230704" y="1384194"/>
                  </a:lnTo>
                  <a:cubicBezTo>
                    <a:pt x="103290" y="1384194"/>
                    <a:pt x="0" y="1280904"/>
                    <a:pt x="0" y="1153490"/>
                  </a:cubicBezTo>
                  <a:lnTo>
                    <a:pt x="0" y="230704"/>
                  </a:lnTo>
                  <a:cubicBezTo>
                    <a:pt x="0" y="103290"/>
                    <a:pt x="103290" y="0"/>
                    <a:pt x="230704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C11B95A6-79A3-4A40-9379-72BBB1341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4326539" y="2710786"/>
              <a:ext cx="917826" cy="63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E65B9283-80D3-444B-9FC2-29C8CE2AAEDC}"/>
              </a:ext>
            </a:extLst>
          </p:cNvPr>
          <p:cNvSpPr/>
          <p:nvPr/>
        </p:nvSpPr>
        <p:spPr>
          <a:xfrm>
            <a:off x="3811706" y="3578324"/>
            <a:ext cx="3170622" cy="772080"/>
          </a:xfrm>
          <a:prstGeom prst="wedgeRoundRectCallout">
            <a:avLst>
              <a:gd name="adj1" fmla="val -46949"/>
              <a:gd name="adj2" fmla="val 8712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Дома никого нет, можно включать шумные приборы.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6D185-C4F1-4F16-8939-F0E705CB0D9C}"/>
              </a:ext>
            </a:extLst>
          </p:cNvPr>
          <p:cNvSpPr txBox="1"/>
          <p:nvPr/>
        </p:nvSpPr>
        <p:spPr>
          <a:xfrm>
            <a:off x="6096000" y="4960752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Простой пример модуля</a:t>
            </a:r>
          </a:p>
        </p:txBody>
      </p:sp>
    </p:spTree>
    <p:extLst>
      <p:ext uri="{BB962C8B-B14F-4D97-AF65-F5344CB8AC3E}">
        <p14:creationId xmlns:p14="http://schemas.microsoft.com/office/powerpoint/2010/main" val="37612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000">
              <a:schemeClr val="tx2"/>
            </a:gs>
            <a:gs pos="39000">
              <a:schemeClr val="tx2"/>
            </a:gs>
            <a:gs pos="100000">
              <a:srgbClr val="4C8C9F"/>
            </a:gs>
            <a:gs pos="4000">
              <a:srgbClr val="5C96A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62B39-3F62-4446-B00B-059F6551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Пример системы модулей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EABE48B-2B36-48B1-A7C0-F92F45F79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" y="1597745"/>
            <a:ext cx="12206625" cy="3662510"/>
          </a:xfrm>
        </p:spPr>
      </p:pic>
    </p:spTree>
    <p:extLst>
      <p:ext uri="{BB962C8B-B14F-4D97-AF65-F5344CB8AC3E}">
        <p14:creationId xmlns:p14="http://schemas.microsoft.com/office/powerpoint/2010/main" val="211074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40CD1-59F0-4820-A193-8ED95FB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Программная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1BC0-A373-4F23-9832-AFBA2068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Ядро с системной логикой позволяет удобно описывать процессы и организовывать программный код.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Набор инструментов из библиотеки реализует автоматическую конфигурацию и настройку системы, что ускоряет разработку.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446B-E1F2-4487-9B31-4BB5262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4001294"/>
            <a:ext cx="11112462" cy="2491884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1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9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CAEC8E-5E00-408A-9025-DE997976C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95" y="0"/>
            <a:ext cx="6385405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35341DB-8C58-4E3B-87F2-5E20F605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652588"/>
            <a:ext cx="4772024" cy="4878387"/>
          </a:xfrm>
        </p:spPr>
        <p:txBody>
          <a:bodyPr/>
          <a:lstStyle/>
          <a:p>
            <a:pPr marL="361950" indent="-361950">
              <a:buBlip>
                <a:blip r:embed="rId4"/>
              </a:buBlip>
            </a:pPr>
            <a:r>
              <a:rPr lang="ru-RU" dirty="0"/>
              <a:t>Основано на парадигме ООП и принципах </a:t>
            </a:r>
            <a:r>
              <a:rPr lang="en-US" dirty="0"/>
              <a:t>SOLID.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Абстрактные классы для процессов и устройств.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Обработка событий.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Протоколы хранения и передачи данных.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Связывание модулей и организация </a:t>
            </a:r>
            <a:r>
              <a:rPr lang="en-US" dirty="0"/>
              <a:t>API.</a:t>
            </a:r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16C4666-3968-4DB7-89EF-45E29AE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27025"/>
            <a:ext cx="4772023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Core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48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919B0-01B2-41EB-8BCC-B4118DF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Library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F142-7963-48DB-957B-21169BD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15175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Интегрирует в систему устройства, датчики, библиотеки и стороннее ПО.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Содержит инструменты для автоматической конфигурации и настройки модулей.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Проектирует модели и сценарии поведения системы.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CB2E6F-136F-4A98-9DB5-A0623ABA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"/>
          <a:stretch/>
        </p:blipFill>
        <p:spPr bwMode="auto">
          <a:xfrm>
            <a:off x="8191500" y="2996313"/>
            <a:ext cx="3638550" cy="363308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2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5FD5-8C83-4E25-B5D2-3B7B5F91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Взаимодействие с пользователем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B8F9E2-C8B2-4DD2-B602-943BBFA8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038600" cy="4614861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Кнопки и датчики.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Голосовое управление.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Чат-бот.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GUI </a:t>
            </a:r>
            <a:r>
              <a:rPr lang="ru-RU" dirty="0"/>
              <a:t>и приложения.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Web-</a:t>
            </a:r>
            <a:r>
              <a:rPr lang="ru-RU" dirty="0"/>
              <a:t>интерфейсы.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0D2B67-F65C-4502-8277-02B46338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45" y="2019300"/>
            <a:ext cx="7331904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3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2FCFE-8785-4D6F-8D20-E2DEBC71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Минимизация вмешательства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F501E-CFF1-404A-934D-F3077ED3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>
                <a:solidFill>
                  <a:schemeClr val="tx2">
                    <a:lumMod val="50000"/>
                  </a:schemeClr>
                </a:solidFill>
              </a:rPr>
              <a:t>Если включение и выключение лампочки сделать в телефоне, то получится все тот же выключатель, только в телефоне!</a:t>
            </a:r>
          </a:p>
          <a:p>
            <a:pPr marL="0" indent="0">
              <a:buNone/>
            </a:pPr>
            <a:r>
              <a:rPr lang="ru-RU" dirty="0"/>
              <a:t>Проблема решается настройкой сценариев поведения системы, относительно активности пользователя, времени и дня недели, внешних факторов и т.п.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более точного подстраивания системы под различные ситуации в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b="1" dirty="0"/>
              <a:t> </a:t>
            </a:r>
            <a:r>
              <a:rPr lang="ru-RU" dirty="0"/>
              <a:t>внедряется «искусственный интеллект». 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088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5D9CAE">
                <a:lumMod val="93000"/>
                <a:lumOff val="7000"/>
              </a:srgbClr>
            </a:gs>
            <a:gs pos="100000">
              <a:srgbClr val="BAD9E8"/>
            </a:gs>
            <a:gs pos="0">
              <a:schemeClr val="tx2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96F1A-CA0D-4D88-83A6-A8981A57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7" y="127000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83059-E00C-4B50-B042-D705592C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07" y="1452563"/>
            <a:ext cx="7163593" cy="5181600"/>
          </a:xfrm>
        </p:spPr>
        <p:txBody>
          <a:bodyPr>
            <a:normAutofit fontScale="92500"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Простая и легкая нейронная сеть, для работы которой достаточно ресурсов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Позволяет учитывать несколько факторов и принимать решение по управлению системой.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сохраняться в постоянную память и загружать другие обученные цепи, что реализует обработку нескольких задач на ресурсах одного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учиться по подготовленным данным и корректировать свою работу (продолжать обучение) в реальном времени.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82B0D7D-B2E5-4213-83DC-78E86A4F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0"/>
            <a:ext cx="4573587" cy="685800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918C8-641D-4F30-8A4A-70BE7A5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4613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Применение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D7A05-68EE-4092-8392-05190A89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00176"/>
            <a:ext cx="10801351" cy="5043487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Подстраивание системы под набор изменяющихся факторов.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Регулирование поведения отдельного модуля.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прогнозов (например, погоды или расхода ресурсов).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умных подсказок для пользователя.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21B10C-0404-447C-A08A-7B803D16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662" r="2261" b="4662"/>
          <a:stretch>
            <a:fillRect/>
          </a:stretch>
        </p:blipFill>
        <p:spPr bwMode="auto">
          <a:xfrm>
            <a:off x="6353175" y="3629025"/>
            <a:ext cx="5438775" cy="2900363"/>
          </a:xfrm>
          <a:custGeom>
            <a:avLst/>
            <a:gdLst>
              <a:gd name="connsiteX0" fmla="*/ 483404 w 5438775"/>
              <a:gd name="connsiteY0" fmla="*/ 0 h 2900363"/>
              <a:gd name="connsiteX1" fmla="*/ 4955371 w 5438775"/>
              <a:gd name="connsiteY1" fmla="*/ 0 h 2900363"/>
              <a:gd name="connsiteX2" fmla="*/ 5438775 w 5438775"/>
              <a:gd name="connsiteY2" fmla="*/ 483404 h 2900363"/>
              <a:gd name="connsiteX3" fmla="*/ 5438775 w 5438775"/>
              <a:gd name="connsiteY3" fmla="*/ 2416959 h 2900363"/>
              <a:gd name="connsiteX4" fmla="*/ 4955371 w 5438775"/>
              <a:gd name="connsiteY4" fmla="*/ 2900363 h 2900363"/>
              <a:gd name="connsiteX5" fmla="*/ 483404 w 5438775"/>
              <a:gd name="connsiteY5" fmla="*/ 2900363 h 2900363"/>
              <a:gd name="connsiteX6" fmla="*/ 0 w 5438775"/>
              <a:gd name="connsiteY6" fmla="*/ 2416959 h 2900363"/>
              <a:gd name="connsiteX7" fmla="*/ 0 w 5438775"/>
              <a:gd name="connsiteY7" fmla="*/ 483404 h 2900363"/>
              <a:gd name="connsiteX8" fmla="*/ 483404 w 5438775"/>
              <a:gd name="connsiteY8" fmla="*/ 0 h 29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8775" h="2900363">
                <a:moveTo>
                  <a:pt x="483404" y="0"/>
                </a:moveTo>
                <a:lnTo>
                  <a:pt x="4955371" y="0"/>
                </a:lnTo>
                <a:cubicBezTo>
                  <a:pt x="5222348" y="0"/>
                  <a:pt x="5438775" y="216427"/>
                  <a:pt x="5438775" y="483404"/>
                </a:cubicBezTo>
                <a:lnTo>
                  <a:pt x="5438775" y="2416959"/>
                </a:lnTo>
                <a:cubicBezTo>
                  <a:pt x="5438775" y="2683936"/>
                  <a:pt x="5222348" y="2900363"/>
                  <a:pt x="4955371" y="2900363"/>
                </a:cubicBezTo>
                <a:lnTo>
                  <a:pt x="483404" y="2900363"/>
                </a:lnTo>
                <a:cubicBezTo>
                  <a:pt x="216427" y="2900363"/>
                  <a:pt x="0" y="2683936"/>
                  <a:pt x="0" y="2416959"/>
                </a:cubicBezTo>
                <a:lnTo>
                  <a:pt x="0" y="483404"/>
                </a:lnTo>
                <a:cubicBezTo>
                  <a:pt x="0" y="216427"/>
                  <a:pt x="216427" y="0"/>
                  <a:pt x="483404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64A91A-3049-41F5-8EC6-74CD9DB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439"/>
            <a:ext cx="107442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Роль систем автоматизации в современном мире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EE095-2482-4A9D-9808-27D1CAC6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0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настоящее время системы автоматизации стали неотъемлемой частью нашей повседневной жизни, аналогично тому, как это было в период промышленной революции.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45BDA-FDE8-412F-B5B0-A5011D9D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7" y="3370831"/>
            <a:ext cx="5696372" cy="34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6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C631C-2D11-4976-AB43-ED677AB9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Advanced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5DD69-48D3-4D5D-9D7A-775EAD099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8093364" cy="535990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dirty="0"/>
              <a:t> </a:t>
            </a:r>
            <a:r>
              <a:rPr lang="ru-RU" dirty="0"/>
              <a:t>предлагает создать нейронную сеть, распределенную по датчикам и модулям. Такой подход позволит:</a:t>
            </a:r>
          </a:p>
          <a:p>
            <a:pPr marL="360363" indent="-360363">
              <a:buBlip>
                <a:blip r:embed="rId2"/>
              </a:buBlip>
            </a:pPr>
            <a:r>
              <a:rPr lang="ru-RU" dirty="0"/>
              <a:t>Снизить технические требования к серверу.</a:t>
            </a:r>
          </a:p>
          <a:p>
            <a:pPr marL="360363" indent="-360363">
              <a:buBlip>
                <a:blip r:embed="rId2"/>
              </a:buBlip>
            </a:pPr>
            <a:r>
              <a:rPr lang="ru-RU" dirty="0"/>
              <a:t>Ускорить быстродействие при обработке микропроцессов.</a:t>
            </a:r>
          </a:p>
          <a:p>
            <a:pPr marL="360363" indent="-360363">
              <a:buBlip>
                <a:blip r:embed="rId2"/>
              </a:buBlip>
            </a:pPr>
            <a:r>
              <a:rPr lang="ru-RU" dirty="0"/>
              <a:t>Учитывать не только данные с датчиков, но и вес каждого датчика в системе (т.к. датчик является отдельным нейроном).</a:t>
            </a:r>
          </a:p>
          <a:p>
            <a:pPr marL="360363" indent="-360363">
              <a:buBlip>
                <a:blip r:embed="rId2"/>
              </a:buBlip>
            </a:pPr>
            <a:r>
              <a:rPr lang="ru-RU" dirty="0"/>
              <a:t>Сформировать уникальные связи и зависимости в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3272868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DF026-4AAE-43A8-9BF1-3269AD8C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0BBB5-8719-42BA-A2D3-3C745785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757170" cy="4351338"/>
          </a:xfrm>
        </p:spPr>
        <p:txBody>
          <a:bodyPr/>
          <a:lstStyle/>
          <a:p>
            <a:pPr marL="360363" indent="-360363">
              <a:buBlip>
                <a:blip r:embed="rId3"/>
              </a:buBlip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— масштабный проект, предлагающий удобные решения в современной реализации. 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 проекта большой простор для развития и расширения.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Впереди полно работы и многие инструменты недоработаны, но уже сейчас на базе </a:t>
            </a:r>
            <a:r>
              <a:rPr lang="en-US" dirty="0"/>
              <a:t>Smart Home System </a:t>
            </a:r>
            <a:r>
              <a:rPr lang="ru-RU" dirty="0"/>
              <a:t>можно создавать автоматизированные системы.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Подготовив линейку модулей и пользовательские интерфейсы, можно наладить коммерческое производство модульных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96641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37845-8C85-4BC3-AF5C-4D58E63F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75916-DED7-4EBE-9092-6F51AB53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53330"/>
            <a:ext cx="8229600" cy="5357019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Более подробно с проектом можно ознакомиться на </a:t>
            </a:r>
            <a:r>
              <a:rPr lang="ru-RU" dirty="0" err="1"/>
              <a:t>гитхабе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https://github.com/MrRyabena/SmartHomeSystem</a:t>
            </a:r>
            <a:endParaRPr lang="en-US" dirty="0"/>
          </a:p>
          <a:p>
            <a:pPr marL="361950" indent="-361950">
              <a:buBlip>
                <a:blip r:embed="rId3"/>
              </a:buBlip>
            </a:pPr>
            <a:endParaRPr lang="en-US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Связь с автором:</a:t>
            </a:r>
          </a:p>
          <a:p>
            <a:pPr marL="809625" lvl="1" indent="-352425">
              <a:buBlip>
                <a:blip r:embed="rId3"/>
              </a:buBlip>
            </a:pPr>
            <a:r>
              <a:rPr lang="en-US" dirty="0" err="1"/>
              <a:t>Tg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https://t.me/MrRyabena</a:t>
            </a:r>
            <a:endParaRPr lang="en-US" dirty="0"/>
          </a:p>
          <a:p>
            <a:pPr marL="809625" lvl="1" indent="-352425">
              <a:buBlip>
                <a:blip r:embed="rId3"/>
              </a:buBlip>
            </a:pPr>
            <a:r>
              <a:rPr lang="en-US" dirty="0"/>
              <a:t>Mail: </a:t>
            </a:r>
            <a:r>
              <a:rPr lang="en-US" dirty="0">
                <a:hlinkClick r:id="rId6"/>
              </a:rPr>
              <a:t>daniilrazanov82349@gmail.com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361950" indent="-361950">
              <a:buBlip>
                <a:blip r:embed="rId3"/>
              </a:buBlip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Даниил Рязанов, СПб, 2024г.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6F14EDB-6D11-4893-98B5-73036CB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76236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E500C26-E3E8-48DA-9749-341423DB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077367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A0E65-8476-4EE9-A0F4-DFBB216B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-258" b="2085"/>
          <a:stretch/>
        </p:blipFill>
        <p:spPr>
          <a:xfrm>
            <a:off x="6307455" y="2870039"/>
            <a:ext cx="5457825" cy="3622836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919D396-A91B-4938-91B9-FC0B544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176528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Перспективы умного дома</a:t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C811DBD-3AA0-4A8F-A239-933F8284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Умный дом представляет собой технологию, которая заслуживает внимания наравне с системами автоматизации бизнеса и производства, однако еще не обрела широкой популярности в обществе.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4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8B88-9ACA-473A-8190-599E22CA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3" y="131661"/>
            <a:ext cx="7247107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промышленных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A332-CFFE-426C-8029-26394758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53" y="1457224"/>
            <a:ext cx="6549147" cy="5196494"/>
          </a:xfrm>
        </p:spPr>
        <p:txBody>
          <a:bodyPr>
            <a:normAutofit fontScale="92500"/>
          </a:bodyPr>
          <a:lstStyle/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Высокая стоимость: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Разработки часто остаются недоступными для широкого круга потребителей из-за высокой стоимости.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Это создает барьеры для внедрения умных систем в домашнем окружении и замедляет их популяризацию.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Ограниченный функционал: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Некоторые промышленные решения не предлагают полный спектр функциональности, что снижает их привлекательность для потенциальных пользователей.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Ограниченный функционал может сузить возможности автоматизации в домашней среде и не оправдывать затраты на приобретение таких систем.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и модернизации устройств: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Промышленные решения могут сталкиваться с проблемами интеграции с уже существующими устройствами в домашней среде, что увеличивает сложность внедрения и использования систем умного дома.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01A43-64E6-44C4-86FC-777BB10C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7" r="1610"/>
          <a:stretch/>
        </p:blipFill>
        <p:spPr>
          <a:xfrm>
            <a:off x="6743700" y="0"/>
            <a:ext cx="5448300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86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18AFD-4B1B-4696-837F-8AB4809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18255"/>
            <a:ext cx="686752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самостоятельного конструирования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CD7A3-49F1-46F6-AA9B-BC2CC57F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1438274"/>
            <a:ext cx="7086600" cy="5114925"/>
          </a:xfrm>
        </p:spPr>
        <p:txBody>
          <a:bodyPr>
            <a:normAutofit fontScale="85000" lnSpcReduction="20000"/>
          </a:bodyPr>
          <a:lstStyle/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Требование широкого спектра знаний: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Самостоятельное конструирование требует глубоких знаний в области электротехники, конструирования и программирования, что создает высокий порог входа для обычных пользователей.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Затраты времени и ручного труда: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Эффективное создание системы умного дома своими силами требует значительных временных и ресурсных затрат, так как многие процессы требуют ручной работы и настройки.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различных устройств: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Интеграция различных устройств и систем в умный дом может быть сложной и трудоемкой задачей, требующей специализированных знаний и навыков.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Ограниченная поддержка и обновления: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 созданная система может столкнуться с ограниченной поддержкой и разработкой обновлений, что может отразиться на ее долгосрочной работоспособности и стабильности.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5C4BAB7-B2D0-4779-A55E-5BA78B712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b="1528"/>
          <a:stretch/>
        </p:blipFill>
        <p:spPr bwMode="auto">
          <a:xfrm>
            <a:off x="7500703" y="0"/>
            <a:ext cx="4691298" cy="6858000"/>
          </a:xfrm>
          <a:prstGeom prst="rect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6F58-C0A5-44DB-9D0F-71010E1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330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предлагает набор решений и инструментов для упрощения создания системы умного дома, адаптируемой под различные условия.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65F5D0-5C43-4ECF-AD3B-AA1B34A68551}"/>
              </a:ext>
            </a:extLst>
          </p:cNvPr>
          <p:cNvSpPr/>
          <p:nvPr/>
        </p:nvSpPr>
        <p:spPr>
          <a:xfrm>
            <a:off x="465666" y="1905915"/>
            <a:ext cx="11391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ru-RU" sz="2400" dirty="0"/>
              <a:t>Быстрая конфигурация системы, за счет удобной архитектуры ядра и библиотеки.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Примеры и идеи для реализации системы.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Подробное техническое руководство.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7CB87B-8C35-45B3-AC26-549F13FA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426"/>
          <a:stretch>
            <a:fillRect/>
          </a:stretch>
        </p:blipFill>
        <p:spPr>
          <a:xfrm>
            <a:off x="1389381" y="3429000"/>
            <a:ext cx="10336953" cy="3098590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4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8D57DC-5A4F-447E-9B7C-5999A6C1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85696"/>
            <a:ext cx="11000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 System </a:t>
            </a:r>
            <a:r>
              <a:rPr lang="ru-RU" dirty="0"/>
              <a:t>предоставляет инструменты для реализации модульной автоматизированной системы с возможностью быстрого изменения конфигурации.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Каждый модуль отвечает за небольшой набор устройств и параметров.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Все модули подключаются к серверу по </a:t>
            </a:r>
            <a:r>
              <a:rPr lang="en-US" dirty="0" err="1"/>
              <a:t>WiFi</a:t>
            </a:r>
            <a:r>
              <a:rPr lang="en-US" dirty="0"/>
              <a:t>.</a:t>
            </a:r>
            <a:endParaRPr lang="ru-RU" dirty="0"/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Модули могут быстро менять свою роль и конфигурацию.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Гибкая настройка взаимосвязей модулей и системы.</a:t>
            </a:r>
            <a:endParaRPr lang="en-US" dirty="0"/>
          </a:p>
          <a:p>
            <a:pPr>
              <a:buBlip>
                <a:blip r:embed="rId3"/>
              </a:buBlip>
            </a:pP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F696DF-FA7A-4D0F-8D60-8B00F342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44" y="3493698"/>
            <a:ext cx="4765982" cy="317879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B5C594-2D53-4583-99A0-F7DE434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250966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Техническая 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0D8F241-AB30-440B-98AE-EAB40D8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8" y="1294732"/>
            <a:ext cx="11010181" cy="4310063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— это миниатюрный компьютер, отличающийся наличием контактов ввода-вывода, которые могут управлять другими устройствами.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Логический сигнал с выводов усиливается с помощью специальных схем и позволяет управлять практически любыми приборами.</a:t>
            </a:r>
          </a:p>
          <a:p>
            <a:pPr marL="361950" indent="-36195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9E41C-E5EF-444F-8EB0-F930837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1253" b="653"/>
          <a:stretch>
            <a:fillRect/>
          </a:stretch>
        </p:blipFill>
        <p:spPr bwMode="auto">
          <a:xfrm>
            <a:off x="7470475" y="3552204"/>
            <a:ext cx="4073106" cy="3054830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3F8C1-1C16-4400-ACEF-AE5AF8B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27" r="9871"/>
          <a:stretch>
            <a:fillRect/>
          </a:stretch>
        </p:blipFill>
        <p:spPr bwMode="auto">
          <a:xfrm>
            <a:off x="648419" y="3552204"/>
            <a:ext cx="3843253" cy="3054831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B8AA23EE-74FC-4730-A2D9-9E3CAEDE5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8723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C7DE3A-372E-414D-A637-77EB6C7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06" t="6089" r="17606" b="6089"/>
          <a:stretch>
            <a:fillRect/>
          </a:stretch>
        </p:blipFill>
        <p:spPr>
          <a:xfrm>
            <a:off x="1066801" y="3380229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EF2608-8A56-44B1-BD21-558A1107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4557761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Объект 2">
            <a:extLst>
              <a:ext uri="{FF2B5EF4-FFF2-40B4-BE49-F238E27FC236}">
                <a16:creationId xmlns:a16="http://schemas.microsoft.com/office/drawing/2014/main" id="{612B4F9A-9ED4-4AAD-ABCC-EF2E61B35319}"/>
              </a:ext>
            </a:extLst>
          </p:cNvPr>
          <p:cNvSpPr txBox="1">
            <a:spLocks/>
          </p:cNvSpPr>
          <p:nvPr/>
        </p:nvSpPr>
        <p:spPr>
          <a:xfrm>
            <a:off x="94014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ATmega328P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Имеет набор интерфейсов для эффективного управления нагрузкой.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1C5AB0F2-D0BA-47CE-B702-61CA723E8496}"/>
              </a:ext>
            </a:extLst>
          </p:cNvPr>
          <p:cNvSpPr txBox="1">
            <a:spLocks/>
          </p:cNvSpPr>
          <p:nvPr/>
        </p:nvSpPr>
        <p:spPr>
          <a:xfrm>
            <a:off x="443110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ESP8266</a:t>
            </a:r>
          </a:p>
          <a:p>
            <a:r>
              <a:rPr lang="ru-RU" sz="2000" dirty="0"/>
              <a:t>С </a:t>
            </a:r>
            <a:r>
              <a:rPr lang="en-US" sz="2000" dirty="0" err="1"/>
              <a:t>WiFi</a:t>
            </a:r>
            <a:r>
              <a:rPr lang="ru-RU" sz="2000" dirty="0"/>
              <a:t> на борту отлично подходит для управления модулем.</a:t>
            </a:r>
            <a:endParaRPr lang="en-US" sz="2000" dirty="0"/>
          </a:p>
          <a:p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D9BF6BA2-8900-4F1A-91C8-F28E7E4A243E}"/>
              </a:ext>
            </a:extLst>
          </p:cNvPr>
          <p:cNvSpPr txBox="1">
            <a:spLocks/>
          </p:cNvSpPr>
          <p:nvPr/>
        </p:nvSpPr>
        <p:spPr>
          <a:xfrm>
            <a:off x="7922063" y="1600198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ESP32</a:t>
            </a:r>
          </a:p>
          <a:p>
            <a:pPr marL="0" indent="0">
              <a:buNone/>
            </a:pPr>
            <a:r>
              <a:rPr lang="ru-RU" sz="2000" dirty="0"/>
              <a:t>Двухъядерный процессор и хороший объем памяти — идеальное решение для сервера.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0BACBA18-5B30-4E62-B3BD-9610A74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223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Используемые микроконтроллеры</a:t>
            </a:r>
          </a:p>
        </p:txBody>
      </p:sp>
    </p:spTree>
    <p:extLst>
      <p:ext uri="{BB962C8B-B14F-4D97-AF65-F5344CB8AC3E}">
        <p14:creationId xmlns:p14="http://schemas.microsoft.com/office/powerpoint/2010/main" val="21918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HStheme">
      <a:dk1>
        <a:srgbClr val="000C13"/>
      </a:dk1>
      <a:lt1>
        <a:srgbClr val="CDECFE"/>
      </a:lt1>
      <a:dk2>
        <a:srgbClr val="005F73"/>
      </a:dk2>
      <a:lt2>
        <a:srgbClr val="E9D8A6"/>
      </a:lt2>
      <a:accent1>
        <a:srgbClr val="0A9396"/>
      </a:accent1>
      <a:accent2>
        <a:srgbClr val="ED7D31"/>
      </a:accent2>
      <a:accent3>
        <a:srgbClr val="ABBE40"/>
      </a:accent3>
      <a:accent4>
        <a:srgbClr val="78B9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4063</TotalTime>
  <Words>961</Words>
  <Application>Microsoft Office PowerPoint</Application>
  <PresentationFormat>Широкоэкранный</PresentationFormat>
  <Paragraphs>107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Franklin Gothic Book</vt:lpstr>
      <vt:lpstr>Office Theme</vt:lpstr>
      <vt:lpstr>Smart Home System</vt:lpstr>
      <vt:lpstr>Роль систем автоматизации в современном мире</vt:lpstr>
      <vt:lpstr>Перспективы умного дома </vt:lpstr>
      <vt:lpstr>Проблемы промышленных решений</vt:lpstr>
      <vt:lpstr>Проблемы самостоятельного конструирования</vt:lpstr>
      <vt:lpstr>Презентация PowerPoint</vt:lpstr>
      <vt:lpstr>Презентация PowerPoint</vt:lpstr>
      <vt:lpstr>Техническая реализация</vt:lpstr>
      <vt:lpstr>Используемые микроконтроллеры</vt:lpstr>
      <vt:lpstr>Презентация PowerPoint</vt:lpstr>
      <vt:lpstr>Презентация PowerPoint</vt:lpstr>
      <vt:lpstr>Пример системы модулей</vt:lpstr>
      <vt:lpstr>Программная реализация</vt:lpstr>
      <vt:lpstr>Core</vt:lpstr>
      <vt:lpstr>Library</vt:lpstr>
      <vt:lpstr>Взаимодействие с пользователем</vt:lpstr>
      <vt:lpstr>Минимизация вмешательства пользователя</vt:lpstr>
      <vt:lpstr>Neural Net</vt:lpstr>
      <vt:lpstr>Применение Neural Net</vt:lpstr>
      <vt:lpstr>Advanced Neural Net</vt:lpstr>
      <vt:lpstr>Заключение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Даниил Рязанов</dc:creator>
  <cp:lastModifiedBy>Даниил Рязанов</cp:lastModifiedBy>
  <cp:revision>42</cp:revision>
  <dcterms:created xsi:type="dcterms:W3CDTF">2024-02-09T15:19:55Z</dcterms:created>
  <dcterms:modified xsi:type="dcterms:W3CDTF">2024-03-04T13:24:49Z</dcterms:modified>
</cp:coreProperties>
</file>